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sldIdLst>
    <p:sldId id="256" r:id="rId3"/>
    <p:sldId id="257" r:id="rId4"/>
    <p:sldId id="263" r:id="rId5"/>
    <p:sldId id="267" r:id="rId6"/>
    <p:sldId id="268" r:id="rId7"/>
    <p:sldId id="264" r:id="rId8"/>
    <p:sldId id="270" r:id="rId9"/>
    <p:sldId id="280" r:id="rId10"/>
    <p:sldId id="301" r:id="rId11"/>
    <p:sldId id="273" r:id="rId12"/>
    <p:sldId id="265" r:id="rId13"/>
    <p:sldId id="274" r:id="rId14"/>
    <p:sldId id="275" r:id="rId15"/>
    <p:sldId id="282" r:id="rId16"/>
    <p:sldId id="283" r:id="rId17"/>
    <p:sldId id="293" r:id="rId18"/>
    <p:sldId id="294" r:id="rId19"/>
    <p:sldId id="296" r:id="rId20"/>
    <p:sldId id="295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05" r:id="rId29"/>
    <p:sldId id="306" r:id="rId30"/>
    <p:sldId id="266" r:id="rId31"/>
    <p:sldId id="277" r:id="rId32"/>
    <p:sldId id="262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3DA"/>
    <a:srgbClr val="F9F0D1"/>
    <a:srgbClr val="49A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3"/>
      </p:cViewPr>
      <p:guideLst>
        <p:guide orient="horz" pos="2245"/>
        <p:guide pos="3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3026-D8AD-466F-AC8F-EAED94D7C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928C-B6B2-4338-9578-BF966E344E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11.jpeg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8104867" y="1796806"/>
            <a:ext cx="577670" cy="577670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23202" y="1949327"/>
            <a:ext cx="594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WEB</a:t>
            </a:r>
            <a:r>
              <a:rPr lang="zh-CN" altLang="en-US" sz="6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点餐系统</a:t>
            </a:r>
            <a:endParaRPr lang="zh-CN" altLang="en-US" sz="6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96077" y="3074093"/>
            <a:ext cx="561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 System Of Order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81117" y="3483557"/>
            <a:ext cx="7030662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 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087855" y="4266095"/>
            <a:ext cx="2036845" cy="359821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322786" y="4302062"/>
            <a:ext cx="155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LET’S START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72475" y="4869035"/>
            <a:ext cx="50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项目成员：云天泽 王钰龙 姜佳伟 张利鹏</a:t>
            </a:r>
            <a:endParaRPr lang="en-US" altLang="zh-CN" sz="20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系统功能架构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9" name="Freeform 9"/>
          <p:cNvSpPr/>
          <p:nvPr>
            <p:custDataLst>
              <p:tags r:id="rId4"/>
            </p:custDataLst>
          </p:nvPr>
        </p:nvSpPr>
        <p:spPr bwMode="auto">
          <a:xfrm rot="16200000">
            <a:off x="4977175" y="1990341"/>
            <a:ext cx="2148754" cy="1899390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5" cstate="screen"/>
            <a:srcRect/>
            <a:stretch>
              <a:fillRect/>
            </a:stretch>
          </a:blipFill>
          <a:ln w="57150">
            <a:solidFill>
              <a:srgbClr val="F9F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412954" y="4478295"/>
            <a:ext cx="129052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后端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36767" y="4818468"/>
            <a:ext cx="2462027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 SrpingBoot2.6.13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58396" y="4478295"/>
            <a:ext cx="129052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前端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76375" y="4478295"/>
            <a:ext cx="129052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数据库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500188" y="4818468"/>
            <a:ext cx="2462027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Mysql5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Freeform 9"/>
          <p:cNvSpPr/>
          <p:nvPr>
            <p:custDataLst>
              <p:tags r:id="rId11"/>
            </p:custDataLst>
          </p:nvPr>
        </p:nvSpPr>
        <p:spPr bwMode="auto">
          <a:xfrm rot="16200000">
            <a:off x="8656824" y="1990341"/>
            <a:ext cx="2148754" cy="1899390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5" cstate="screen"/>
            <a:srcRect/>
            <a:stretch>
              <a:fillRect/>
            </a:stretch>
          </a:blipFill>
          <a:ln w="57150">
            <a:solidFill>
              <a:srgbClr val="F9F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reeform 9"/>
          <p:cNvSpPr/>
          <p:nvPr>
            <p:custDataLst>
              <p:tags r:id="rId12"/>
            </p:custDataLst>
          </p:nvPr>
        </p:nvSpPr>
        <p:spPr bwMode="auto">
          <a:xfrm rot="16200000">
            <a:off x="1322614" y="1990340"/>
            <a:ext cx="2148754" cy="1899390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5" cstate="screen"/>
            <a:srcRect/>
            <a:stretch>
              <a:fillRect/>
            </a:stretch>
          </a:blipFill>
          <a:ln w="57150">
            <a:solidFill>
              <a:srgbClr val="F9F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785109" y="4645850"/>
            <a:ext cx="32428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HTML+CSS+JS+BootStrap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样式修饰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386119" y="2233130"/>
            <a:ext cx="577670" cy="577670"/>
          </a:xfrm>
          <a:prstGeom prst="ellipse">
            <a:avLst/>
          </a:prstGeom>
          <a:solidFill>
            <a:srgbClr val="49A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03975" y="3206358"/>
            <a:ext cx="237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 design interface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4231" y="3599007"/>
            <a:ext cx="65704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05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5590" y="2360162"/>
            <a:ext cx="400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用户界面设计</a:t>
            </a:r>
            <a:endParaRPr lang="zh-CN" altLang="en-US" sz="48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80938" y="4359472"/>
            <a:ext cx="1854863" cy="339406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9099" y="4377259"/>
            <a:ext cx="1399633" cy="307777"/>
          </a:xfrm>
          <a:prstGeom prst="rect">
            <a:avLst/>
          </a:prstGeom>
          <a:solidFill>
            <a:srgbClr val="49A8B5"/>
          </a:solidFill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PART.03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34497" y="281709"/>
            <a:ext cx="26565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注册与登录页面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879475"/>
            <a:ext cx="5760720" cy="5469255"/>
          </a:xfrm>
          <a:prstGeom prst="rect">
            <a:avLst/>
          </a:prstGeom>
        </p:spPr>
      </p:pic>
      <p:pic>
        <p:nvPicPr>
          <p:cNvPr id="4" name="图片 3" descr="用户注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80" y="879475"/>
            <a:ext cx="5909310" cy="552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菜单浏览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用户首页-信息与菜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842645"/>
            <a:ext cx="10325735" cy="548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53242" y="147724"/>
            <a:ext cx="35235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订单确认与支付页面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动态查看购物车内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640080"/>
            <a:ext cx="9869170" cy="582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59715" y="177800"/>
            <a:ext cx="45256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用户修改信息与修改密码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修改密码模态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30" y="3822065"/>
            <a:ext cx="8067675" cy="2875915"/>
          </a:xfrm>
          <a:prstGeom prst="rect">
            <a:avLst/>
          </a:prstGeom>
        </p:spPr>
      </p:pic>
      <p:pic>
        <p:nvPicPr>
          <p:cNvPr id="3" name="图片 2" descr="更改信息模态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5" y="581660"/>
            <a:ext cx="9512300" cy="316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查看订单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订单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" y="1572260"/>
            <a:ext cx="11590020" cy="470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11662" y="199794"/>
            <a:ext cx="35235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订单详情页面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  <a:p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查看订单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" y="691515"/>
            <a:ext cx="5819775" cy="5889625"/>
          </a:xfrm>
          <a:prstGeom prst="rect">
            <a:avLst/>
          </a:prstGeom>
        </p:spPr>
      </p:pic>
      <p:pic>
        <p:nvPicPr>
          <p:cNvPr id="4" name="图片 3" descr="订单详情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065" y="691515"/>
            <a:ext cx="5560695" cy="596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840" y="215265"/>
            <a:ext cx="3523615" cy="498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立即评价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立即平均模态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45" y="802640"/>
            <a:ext cx="9712960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商家登录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商家登录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" y="892175"/>
            <a:ext cx="11332845" cy="570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6900"/>
            <a:ext cx="12192000" cy="3721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23311"/>
            <a:ext cx="12192000" cy="2334689"/>
          </a:xfrm>
          <a:prstGeom prst="rect">
            <a:avLst/>
          </a:prstGeom>
        </p:spPr>
      </p:pic>
      <p:sp>
        <p:nvSpPr>
          <p:cNvPr id="5" name="文本框 32"/>
          <p:cNvSpPr txBox="1"/>
          <p:nvPr/>
        </p:nvSpPr>
        <p:spPr>
          <a:xfrm>
            <a:off x="5465590" y="1938167"/>
            <a:ext cx="1314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16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_文本框 2"/>
          <p:cNvSpPr txBox="1"/>
          <p:nvPr/>
        </p:nvSpPr>
        <p:spPr>
          <a:xfrm>
            <a:off x="5174800" y="1058992"/>
            <a:ext cx="1842399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b="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目录</a:t>
            </a:r>
            <a:endParaRPr lang="en-US" sz="6000" b="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97989" y="2724700"/>
            <a:ext cx="364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项目背景及目标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19567" y="3148310"/>
            <a:ext cx="3936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Background of project and objective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9373" y="2718220"/>
            <a:ext cx="23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用户界面设计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50948" y="3141828"/>
            <a:ext cx="2794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 design interface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5053" y="2615104"/>
            <a:ext cx="653561" cy="653561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25053" y="4325627"/>
            <a:ext cx="653561" cy="653561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022381" y="2615104"/>
            <a:ext cx="653561" cy="653561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022381" y="4325627"/>
            <a:ext cx="653561" cy="653561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7989" y="4455968"/>
            <a:ext cx="388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系统功能概述和架构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05211" y="4378112"/>
            <a:ext cx="1137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2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19567" y="4879577"/>
            <a:ext cx="3945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System function overview and </a:t>
            </a:r>
            <a:r>
              <a:rPr lang="en-US" altLang="zh-CN" sz="14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structure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9706" y="4493115"/>
            <a:ext cx="326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总结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55802" y="4415259"/>
            <a:ext cx="1137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41280" y="4916724"/>
            <a:ext cx="3408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Summary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1805211" y="2646846"/>
            <a:ext cx="11374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1</a:t>
            </a:r>
            <a:r>
              <a:rPr lang="en-US" altLang="zh-CN" sz="60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   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5469" y="2640363"/>
            <a:ext cx="1137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汉仪瑞意宋W" panose="00020600040101010101" pitchFamily="18" charset="-122"/>
                <a:ea typeface="汉仪瑞意宋W" panose="00020600040101010101" pitchFamily="18" charset="-122"/>
                <a:cs typeface="+mn-ea"/>
                <a:sym typeface="+mn-lt"/>
              </a:rPr>
              <a:t>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汉仪瑞意宋W" panose="00020600040101010101" pitchFamily="18" charset="-122"/>
              <a:ea typeface="汉仪瑞意宋W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商家首页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商家首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" y="892175"/>
            <a:ext cx="10935970" cy="584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840" y="400685"/>
            <a:ext cx="40798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商家查看所有订单并管理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商家查看所有订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" y="1649095"/>
            <a:ext cx="11692255" cy="455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商家上传菜品信息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上传菜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92175"/>
            <a:ext cx="10668000" cy="564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商家修改商品信息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修改商品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892175"/>
            <a:ext cx="11701145" cy="526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管理员登录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管理员登录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1017905"/>
            <a:ext cx="10940415" cy="526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管理员首页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管理员查看所有人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" y="892175"/>
            <a:ext cx="11154410" cy="5691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商家登录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管理员修改用户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984885"/>
            <a:ext cx="1128522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管理员查看所有订单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管理员查看所有订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1083945"/>
            <a:ext cx="11079480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7692" y="400454"/>
            <a:ext cx="3523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商家管理订单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8" name="Freeform 141"/>
          <p:cNvSpPr/>
          <p:nvPr/>
        </p:nvSpPr>
        <p:spPr bwMode="auto">
          <a:xfrm>
            <a:off x="6037691" y="3913320"/>
            <a:ext cx="1832" cy="27484"/>
          </a:xfrm>
          <a:custGeom>
            <a:avLst/>
            <a:gdLst>
              <a:gd name="T0" fmla="*/ 1 w 1"/>
              <a:gd name="T1" fmla="*/ 2 h 15"/>
              <a:gd name="T2" fmla="*/ 0 w 1"/>
              <a:gd name="T3" fmla="*/ 0 h 15"/>
              <a:gd name="T4" fmla="*/ 0 w 1"/>
              <a:gd name="T5" fmla="*/ 15 h 15"/>
              <a:gd name="T6" fmla="*/ 1 w 1"/>
              <a:gd name="T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>
            <a:off x="8678565" y="18218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279999" y="3320456"/>
            <a:ext cx="216929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管理员查看订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5" y="892175"/>
            <a:ext cx="9610725" cy="567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614719" y="2233130"/>
            <a:ext cx="577670" cy="577670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3409" y="3206358"/>
            <a:ext cx="272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Summary</a:t>
            </a:r>
            <a:endParaRPr lang="en-US" altLang="zh-CN" sz="16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4231" y="3599007"/>
            <a:ext cx="65704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05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54425" y="2360295"/>
            <a:ext cx="48787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总结</a:t>
            </a:r>
            <a:endParaRPr lang="zh-CN" altLang="en-US" sz="48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80938" y="4359472"/>
            <a:ext cx="1854863" cy="339406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9099" y="4377259"/>
            <a:ext cx="1399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PART.04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7386119" y="2233130"/>
            <a:ext cx="577670" cy="577670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3409" y="3206358"/>
            <a:ext cx="372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Background of project and objective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14231" y="3599007"/>
            <a:ext cx="6570401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05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85589" y="2360162"/>
            <a:ext cx="4747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项目背景及目标</a:t>
            </a:r>
            <a:endParaRPr lang="zh-CN" altLang="en-US" sz="48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180938" y="4359472"/>
            <a:ext cx="1854863" cy="339406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99099" y="4377259"/>
            <a:ext cx="1399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PART.01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目标功能实现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cxnSp>
        <p:nvCxnSpPr>
          <p:cNvPr id="14" name="ตัวเชื่อมต่อตรง 237"/>
          <p:cNvCxnSpPr/>
          <p:nvPr>
            <p:custDataLst>
              <p:tags r:id="rId3"/>
            </p:custDataLst>
          </p:nvPr>
        </p:nvCxnSpPr>
        <p:spPr>
          <a:xfrm flipH="1">
            <a:off x="4250330" y="2600190"/>
            <a:ext cx="1198000" cy="0"/>
          </a:xfrm>
          <a:prstGeom prst="straightConnector1">
            <a:avLst/>
          </a:prstGeom>
          <a:ln w="9525">
            <a:solidFill>
              <a:srgbClr val="BFBFBF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237"/>
          <p:cNvCxnSpPr/>
          <p:nvPr>
            <p:custDataLst>
              <p:tags r:id="rId4"/>
            </p:custDataLst>
          </p:nvPr>
        </p:nvCxnSpPr>
        <p:spPr>
          <a:xfrm flipH="1">
            <a:off x="4957265" y="3816668"/>
            <a:ext cx="1198000" cy="0"/>
          </a:xfrm>
          <a:prstGeom prst="straightConnector1">
            <a:avLst/>
          </a:prstGeom>
          <a:ln w="9525">
            <a:solidFill>
              <a:srgbClr val="BFBFBF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237"/>
          <p:cNvCxnSpPr/>
          <p:nvPr>
            <p:custDataLst>
              <p:tags r:id="rId5"/>
            </p:custDataLst>
          </p:nvPr>
        </p:nvCxnSpPr>
        <p:spPr>
          <a:xfrm flipH="1">
            <a:off x="5609200" y="5153637"/>
            <a:ext cx="1198000" cy="0"/>
          </a:xfrm>
          <a:prstGeom prst="straightConnector1">
            <a:avLst/>
          </a:prstGeom>
          <a:ln w="9525">
            <a:solidFill>
              <a:srgbClr val="BFBFBF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7715" y="1005205"/>
            <a:ext cx="9577705" cy="336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本次项目小组通过</a:t>
            </a:r>
            <a:r>
              <a:rPr lang="en-US" altLang="zh-CN"/>
              <a:t>Github</a:t>
            </a:r>
            <a:r>
              <a:rPr lang="zh-CN" altLang="en-US"/>
              <a:t>协作完成。</a:t>
            </a:r>
            <a:endParaRPr lang="zh-CN" altLang="en-US"/>
          </a:p>
          <a:p>
            <a:r>
              <a:rPr lang="zh-CN" altLang="en-US"/>
              <a:t>项目开源仓库：https://github.com/yoloytz/orderSystem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完成项目时遇到的问题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bootStrap </a:t>
            </a:r>
            <a:r>
              <a:rPr lang="zh-CN" altLang="en-US"/>
              <a:t>模态框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数量框选中后将购物车默认置为</a:t>
            </a:r>
            <a:r>
              <a:rPr lang="en-US" altLang="zh-CN"/>
              <a:t>1 </a:t>
            </a:r>
            <a:r>
              <a:rPr lang="zh-CN" altLang="en-US"/>
              <a:t>且显示数量框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Mapper</a:t>
            </a:r>
            <a:r>
              <a:rPr lang="zh-CN" altLang="en-US"/>
              <a:t>使用过程中添加参数 useGeneratedKeys="true" keyProperty="orderId"</a:t>
            </a:r>
            <a:endParaRPr lang="zh-CN" altLang="en-US"/>
          </a:p>
          <a:p>
            <a:r>
              <a:rPr lang="zh-CN" altLang="en-US"/>
              <a:t>可以返回自动生成的自增</a:t>
            </a:r>
            <a:r>
              <a:rPr lang="en-US" altLang="zh-CN"/>
              <a:t>Id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8104867" y="1796806"/>
            <a:ext cx="577670" cy="577670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23202" y="1949327"/>
            <a:ext cx="594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汇报完毕谢谢</a:t>
            </a:r>
            <a:endParaRPr lang="zh-CN" altLang="en-US" sz="6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96077" y="3074093"/>
            <a:ext cx="561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EARLY SUMMER SAPPHIRE STYLE</a:t>
            </a:r>
            <a:endParaRPr lang="zh-CN" altLang="en-US" sz="16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81117" y="3483557"/>
            <a:ext cx="703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087855" y="4266095"/>
            <a:ext cx="2036845" cy="359821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322786" y="4302062"/>
            <a:ext cx="155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THE END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72475" y="4869035"/>
            <a:ext cx="50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00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项目背景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4713" y="1914623"/>
            <a:ext cx="3822415" cy="3822415"/>
          </a:xfrm>
          <a:prstGeom prst="rect">
            <a:avLst/>
          </a:prstGeom>
          <a:solidFill>
            <a:srgbClr val="F9F0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kern="1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随着互联网的快速发展，传统的餐饮行业逐渐向线上转型。为了提高用户的点餐体验、优化餐馆的运营流程，我们计划开发一个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b="1" kern="1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点餐系统，使用户能够通过互联网轻松地浏览菜单、下单并支付，餐馆则可以高效地管理订单、库存和客户信息。</a:t>
            </a:r>
            <a:endParaRPr lang="zh-CN" altLang="zh-CN" sz="1800" b="1" kern="100" dirty="0">
              <a:solidFill>
                <a:schemeClr val="tx1"/>
              </a:solidFill>
              <a:effectLst/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21071" y="1914623"/>
            <a:ext cx="6467341" cy="3822415"/>
          </a:xfrm>
          <a:prstGeom prst="rect">
            <a:avLst/>
          </a:prstGeom>
          <a:solidFill>
            <a:srgbClr val="A3D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1486193" y="2987763"/>
            <a:ext cx="1349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1486194" y="3465632"/>
            <a:ext cx="2657853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967865"/>
            <a:ext cx="6250940" cy="3560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3154246" cy="267419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系统目标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798897" y="1643960"/>
            <a:ext cx="1915427" cy="1934678"/>
          </a:xfrm>
          <a:custGeom>
            <a:avLst/>
            <a:gdLst>
              <a:gd name="connsiteX0" fmla="*/ 187702 w 1915427"/>
              <a:gd name="connsiteY0" fmla="*/ 0 h 1934678"/>
              <a:gd name="connsiteX1" fmla="*/ 1915427 w 1915427"/>
              <a:gd name="connsiteY1" fmla="*/ 0 h 1934678"/>
              <a:gd name="connsiteX2" fmla="*/ 1915427 w 1915427"/>
              <a:gd name="connsiteY2" fmla="*/ 1934678 h 1934678"/>
              <a:gd name="connsiteX3" fmla="*/ 187702 w 1915427"/>
              <a:gd name="connsiteY3" fmla="*/ 1934678 h 1934678"/>
              <a:gd name="connsiteX4" fmla="*/ 0 w 1915427"/>
              <a:gd name="connsiteY4" fmla="*/ 1746976 h 1934678"/>
              <a:gd name="connsiteX5" fmla="*/ 0 w 1915427"/>
              <a:gd name="connsiteY5" fmla="*/ 187702 h 1934678"/>
              <a:gd name="connsiteX6" fmla="*/ 187702 w 1915427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5427" h="1934678">
                <a:moveTo>
                  <a:pt x="187702" y="0"/>
                </a:moveTo>
                <a:lnTo>
                  <a:pt x="1915427" y="0"/>
                </a:lnTo>
                <a:lnTo>
                  <a:pt x="1915427" y="1934678"/>
                </a:lnTo>
                <a:lnTo>
                  <a:pt x="187702" y="1934678"/>
                </a:lnTo>
                <a:cubicBezTo>
                  <a:pt x="84037" y="1934678"/>
                  <a:pt x="0" y="1850641"/>
                  <a:pt x="0" y="1746976"/>
                </a:cubicBezTo>
                <a:lnTo>
                  <a:pt x="0" y="187702"/>
                </a:lnTo>
                <a:cubicBezTo>
                  <a:pt x="0" y="84037"/>
                  <a:pt x="84037" y="0"/>
                  <a:pt x="187702" y="0"/>
                </a:cubicBezTo>
                <a:close/>
              </a:path>
            </a:pathLst>
          </a:custGeom>
          <a:solidFill>
            <a:srgbClr val="A3D3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714324" y="1643960"/>
            <a:ext cx="3108960" cy="1934678"/>
          </a:xfrm>
          <a:custGeom>
            <a:avLst/>
            <a:gdLst>
              <a:gd name="connsiteX0" fmla="*/ 0 w 3108960"/>
              <a:gd name="connsiteY0" fmla="*/ 0 h 1934678"/>
              <a:gd name="connsiteX1" fmla="*/ 2921258 w 3108960"/>
              <a:gd name="connsiteY1" fmla="*/ 0 h 1934678"/>
              <a:gd name="connsiteX2" fmla="*/ 3108960 w 3108960"/>
              <a:gd name="connsiteY2" fmla="*/ 187702 h 1934678"/>
              <a:gd name="connsiteX3" fmla="*/ 3108960 w 3108960"/>
              <a:gd name="connsiteY3" fmla="*/ 1746976 h 1934678"/>
              <a:gd name="connsiteX4" fmla="*/ 2921258 w 3108960"/>
              <a:gd name="connsiteY4" fmla="*/ 1934678 h 1934678"/>
              <a:gd name="connsiteX5" fmla="*/ 0 w 3108960"/>
              <a:gd name="connsiteY5" fmla="*/ 1934678 h 1934678"/>
              <a:gd name="connsiteX6" fmla="*/ 0 w 3108960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934678">
                <a:moveTo>
                  <a:pt x="0" y="0"/>
                </a:moveTo>
                <a:lnTo>
                  <a:pt x="2921258" y="0"/>
                </a:lnTo>
                <a:cubicBezTo>
                  <a:pt x="3024923" y="0"/>
                  <a:pt x="3108960" y="84037"/>
                  <a:pt x="3108960" y="187702"/>
                </a:cubicBezTo>
                <a:lnTo>
                  <a:pt x="3108960" y="1746976"/>
                </a:lnTo>
                <a:cubicBezTo>
                  <a:pt x="3108960" y="1850641"/>
                  <a:pt x="3024923" y="1934678"/>
                  <a:pt x="2921258" y="1934678"/>
                </a:cubicBezTo>
                <a:lnTo>
                  <a:pt x="0" y="1934678"/>
                </a:lnTo>
                <a:lnTo>
                  <a:pt x="0" y="0"/>
                </a:lnTo>
                <a:close/>
              </a:path>
            </a:pathLst>
          </a:custGeom>
          <a:solidFill>
            <a:srgbClr val="F9F0D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提供直观的菜单浏览和点餐界面</a:t>
            </a:r>
            <a:endParaRPr lang="zh-CN" altLang="zh-C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Group 45"/>
          <p:cNvGrpSpPr/>
          <p:nvPr/>
        </p:nvGrpSpPr>
        <p:grpSpPr>
          <a:xfrm>
            <a:off x="1458235" y="2151471"/>
            <a:ext cx="620822" cy="913162"/>
            <a:chOff x="9209088" y="5059363"/>
            <a:chExt cx="300038" cy="44132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  <p:sp>
          <p:nvSpPr>
            <p:cNvPr id="31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  <p:sp>
          <p:nvSpPr>
            <p:cNvPr id="32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  <p:sp>
          <p:nvSpPr>
            <p:cNvPr id="33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  <p:sp>
          <p:nvSpPr>
            <p:cNvPr id="34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  <p:sp>
          <p:nvSpPr>
            <p:cNvPr id="35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</a:endParaRPr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6370321" y="1643960"/>
            <a:ext cx="1915427" cy="1934678"/>
          </a:xfrm>
          <a:custGeom>
            <a:avLst/>
            <a:gdLst>
              <a:gd name="connsiteX0" fmla="*/ 187702 w 1915427"/>
              <a:gd name="connsiteY0" fmla="*/ 0 h 1934678"/>
              <a:gd name="connsiteX1" fmla="*/ 1915427 w 1915427"/>
              <a:gd name="connsiteY1" fmla="*/ 0 h 1934678"/>
              <a:gd name="connsiteX2" fmla="*/ 1915427 w 1915427"/>
              <a:gd name="connsiteY2" fmla="*/ 1934678 h 1934678"/>
              <a:gd name="connsiteX3" fmla="*/ 187702 w 1915427"/>
              <a:gd name="connsiteY3" fmla="*/ 1934678 h 1934678"/>
              <a:gd name="connsiteX4" fmla="*/ 0 w 1915427"/>
              <a:gd name="connsiteY4" fmla="*/ 1746976 h 1934678"/>
              <a:gd name="connsiteX5" fmla="*/ 0 w 1915427"/>
              <a:gd name="connsiteY5" fmla="*/ 187702 h 1934678"/>
              <a:gd name="connsiteX6" fmla="*/ 187702 w 1915427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5427" h="1934678">
                <a:moveTo>
                  <a:pt x="187702" y="0"/>
                </a:moveTo>
                <a:lnTo>
                  <a:pt x="1915427" y="0"/>
                </a:lnTo>
                <a:lnTo>
                  <a:pt x="1915427" y="1934678"/>
                </a:lnTo>
                <a:lnTo>
                  <a:pt x="187702" y="1934678"/>
                </a:lnTo>
                <a:cubicBezTo>
                  <a:pt x="84037" y="1934678"/>
                  <a:pt x="0" y="1850641"/>
                  <a:pt x="0" y="1746976"/>
                </a:cubicBezTo>
                <a:lnTo>
                  <a:pt x="0" y="187702"/>
                </a:lnTo>
                <a:cubicBezTo>
                  <a:pt x="0" y="84037"/>
                  <a:pt x="84037" y="0"/>
                  <a:pt x="187702" y="0"/>
                </a:cubicBezTo>
                <a:close/>
              </a:path>
            </a:pathLst>
          </a:custGeom>
          <a:solidFill>
            <a:srgbClr val="A3D3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8284143" y="1671605"/>
            <a:ext cx="3108960" cy="1934678"/>
          </a:xfrm>
          <a:custGeom>
            <a:avLst/>
            <a:gdLst>
              <a:gd name="connsiteX0" fmla="*/ 0 w 3108960"/>
              <a:gd name="connsiteY0" fmla="*/ 0 h 1934678"/>
              <a:gd name="connsiteX1" fmla="*/ 2921258 w 3108960"/>
              <a:gd name="connsiteY1" fmla="*/ 0 h 1934678"/>
              <a:gd name="connsiteX2" fmla="*/ 3108960 w 3108960"/>
              <a:gd name="connsiteY2" fmla="*/ 187702 h 1934678"/>
              <a:gd name="connsiteX3" fmla="*/ 3108960 w 3108960"/>
              <a:gd name="connsiteY3" fmla="*/ 1746976 h 1934678"/>
              <a:gd name="connsiteX4" fmla="*/ 2921258 w 3108960"/>
              <a:gd name="connsiteY4" fmla="*/ 1934678 h 1934678"/>
              <a:gd name="connsiteX5" fmla="*/ 0 w 3108960"/>
              <a:gd name="connsiteY5" fmla="*/ 1934678 h 1934678"/>
              <a:gd name="connsiteX6" fmla="*/ 0 w 3108960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934678">
                <a:moveTo>
                  <a:pt x="0" y="0"/>
                </a:moveTo>
                <a:lnTo>
                  <a:pt x="2921258" y="0"/>
                </a:lnTo>
                <a:cubicBezTo>
                  <a:pt x="3024923" y="0"/>
                  <a:pt x="3108960" y="84037"/>
                  <a:pt x="3108960" y="187702"/>
                </a:cubicBezTo>
                <a:lnTo>
                  <a:pt x="3108960" y="1746976"/>
                </a:lnTo>
                <a:cubicBezTo>
                  <a:pt x="3108960" y="1850641"/>
                  <a:pt x="3024923" y="1934678"/>
                  <a:pt x="2921258" y="1934678"/>
                </a:cubicBezTo>
                <a:lnTo>
                  <a:pt x="0" y="1934678"/>
                </a:lnTo>
                <a:lnTo>
                  <a:pt x="0" y="0"/>
                </a:lnTo>
                <a:close/>
              </a:path>
            </a:pathLst>
          </a:custGeom>
          <a:solidFill>
            <a:srgbClr val="F9F0D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多种账号类型，功能之间丝滑切换，相互配合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798897" y="3959607"/>
            <a:ext cx="1915427" cy="1934678"/>
          </a:xfrm>
          <a:custGeom>
            <a:avLst/>
            <a:gdLst>
              <a:gd name="connsiteX0" fmla="*/ 187702 w 1915427"/>
              <a:gd name="connsiteY0" fmla="*/ 0 h 1934678"/>
              <a:gd name="connsiteX1" fmla="*/ 1915427 w 1915427"/>
              <a:gd name="connsiteY1" fmla="*/ 0 h 1934678"/>
              <a:gd name="connsiteX2" fmla="*/ 1915427 w 1915427"/>
              <a:gd name="connsiteY2" fmla="*/ 1934678 h 1934678"/>
              <a:gd name="connsiteX3" fmla="*/ 187702 w 1915427"/>
              <a:gd name="connsiteY3" fmla="*/ 1934678 h 1934678"/>
              <a:gd name="connsiteX4" fmla="*/ 0 w 1915427"/>
              <a:gd name="connsiteY4" fmla="*/ 1746976 h 1934678"/>
              <a:gd name="connsiteX5" fmla="*/ 0 w 1915427"/>
              <a:gd name="connsiteY5" fmla="*/ 187702 h 1934678"/>
              <a:gd name="connsiteX6" fmla="*/ 187702 w 1915427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5427" h="1934678">
                <a:moveTo>
                  <a:pt x="187702" y="0"/>
                </a:moveTo>
                <a:lnTo>
                  <a:pt x="1915427" y="0"/>
                </a:lnTo>
                <a:lnTo>
                  <a:pt x="1915427" y="1934678"/>
                </a:lnTo>
                <a:lnTo>
                  <a:pt x="187702" y="1934678"/>
                </a:lnTo>
                <a:cubicBezTo>
                  <a:pt x="84037" y="1934678"/>
                  <a:pt x="0" y="1850641"/>
                  <a:pt x="0" y="1746976"/>
                </a:cubicBezTo>
                <a:lnTo>
                  <a:pt x="0" y="187702"/>
                </a:lnTo>
                <a:cubicBezTo>
                  <a:pt x="0" y="84037"/>
                  <a:pt x="84037" y="0"/>
                  <a:pt x="187702" y="0"/>
                </a:cubicBezTo>
                <a:close/>
              </a:path>
            </a:pathLst>
          </a:custGeom>
          <a:solidFill>
            <a:srgbClr val="A3D3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2714324" y="3959607"/>
            <a:ext cx="3108960" cy="1934678"/>
          </a:xfrm>
          <a:custGeom>
            <a:avLst/>
            <a:gdLst>
              <a:gd name="connsiteX0" fmla="*/ 0 w 3108960"/>
              <a:gd name="connsiteY0" fmla="*/ 0 h 1934678"/>
              <a:gd name="connsiteX1" fmla="*/ 2921258 w 3108960"/>
              <a:gd name="connsiteY1" fmla="*/ 0 h 1934678"/>
              <a:gd name="connsiteX2" fmla="*/ 3108960 w 3108960"/>
              <a:gd name="connsiteY2" fmla="*/ 187702 h 1934678"/>
              <a:gd name="connsiteX3" fmla="*/ 3108960 w 3108960"/>
              <a:gd name="connsiteY3" fmla="*/ 1746976 h 1934678"/>
              <a:gd name="connsiteX4" fmla="*/ 2921258 w 3108960"/>
              <a:gd name="connsiteY4" fmla="*/ 1934678 h 1934678"/>
              <a:gd name="connsiteX5" fmla="*/ 0 w 3108960"/>
              <a:gd name="connsiteY5" fmla="*/ 1934678 h 1934678"/>
              <a:gd name="connsiteX6" fmla="*/ 0 w 3108960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934678">
                <a:moveTo>
                  <a:pt x="0" y="0"/>
                </a:moveTo>
                <a:lnTo>
                  <a:pt x="2921258" y="0"/>
                </a:lnTo>
                <a:cubicBezTo>
                  <a:pt x="3024923" y="0"/>
                  <a:pt x="3108960" y="84037"/>
                  <a:pt x="3108960" y="187702"/>
                </a:cubicBezTo>
                <a:lnTo>
                  <a:pt x="3108960" y="1746976"/>
                </a:lnTo>
                <a:cubicBezTo>
                  <a:pt x="3108960" y="1850641"/>
                  <a:pt x="3024923" y="1934678"/>
                  <a:pt x="2921258" y="1934678"/>
                </a:cubicBezTo>
                <a:lnTo>
                  <a:pt x="0" y="1934678"/>
                </a:lnTo>
                <a:lnTo>
                  <a:pt x="0" y="0"/>
                </a:lnTo>
                <a:close/>
              </a:path>
            </a:pathLst>
          </a:custGeom>
          <a:solidFill>
            <a:srgbClr val="F9F0D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为用户提供订单跟踪和状态查询，有着优秀的个人信息与评价系统</a:t>
            </a:r>
            <a:endParaRPr lang="zh-CN" altLang="zh-C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6370321" y="3959607"/>
            <a:ext cx="1915427" cy="1934678"/>
          </a:xfrm>
          <a:custGeom>
            <a:avLst/>
            <a:gdLst>
              <a:gd name="connsiteX0" fmla="*/ 187702 w 1915427"/>
              <a:gd name="connsiteY0" fmla="*/ 0 h 1934678"/>
              <a:gd name="connsiteX1" fmla="*/ 1915427 w 1915427"/>
              <a:gd name="connsiteY1" fmla="*/ 0 h 1934678"/>
              <a:gd name="connsiteX2" fmla="*/ 1915427 w 1915427"/>
              <a:gd name="connsiteY2" fmla="*/ 1934678 h 1934678"/>
              <a:gd name="connsiteX3" fmla="*/ 187702 w 1915427"/>
              <a:gd name="connsiteY3" fmla="*/ 1934678 h 1934678"/>
              <a:gd name="connsiteX4" fmla="*/ 0 w 1915427"/>
              <a:gd name="connsiteY4" fmla="*/ 1746976 h 1934678"/>
              <a:gd name="connsiteX5" fmla="*/ 0 w 1915427"/>
              <a:gd name="connsiteY5" fmla="*/ 187702 h 1934678"/>
              <a:gd name="connsiteX6" fmla="*/ 187702 w 1915427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5427" h="1934678">
                <a:moveTo>
                  <a:pt x="187702" y="0"/>
                </a:moveTo>
                <a:lnTo>
                  <a:pt x="1915427" y="0"/>
                </a:lnTo>
                <a:lnTo>
                  <a:pt x="1915427" y="1934678"/>
                </a:lnTo>
                <a:lnTo>
                  <a:pt x="187702" y="1934678"/>
                </a:lnTo>
                <a:cubicBezTo>
                  <a:pt x="84037" y="1934678"/>
                  <a:pt x="0" y="1850641"/>
                  <a:pt x="0" y="1746976"/>
                </a:cubicBezTo>
                <a:lnTo>
                  <a:pt x="0" y="187702"/>
                </a:lnTo>
                <a:cubicBezTo>
                  <a:pt x="0" y="84037"/>
                  <a:pt x="84037" y="0"/>
                  <a:pt x="187702" y="0"/>
                </a:cubicBezTo>
                <a:close/>
              </a:path>
            </a:pathLst>
          </a:custGeom>
          <a:solidFill>
            <a:srgbClr val="A3D3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8285748" y="3959607"/>
            <a:ext cx="3108960" cy="1934678"/>
          </a:xfrm>
          <a:custGeom>
            <a:avLst/>
            <a:gdLst>
              <a:gd name="connsiteX0" fmla="*/ 0 w 3108960"/>
              <a:gd name="connsiteY0" fmla="*/ 0 h 1934678"/>
              <a:gd name="connsiteX1" fmla="*/ 2921258 w 3108960"/>
              <a:gd name="connsiteY1" fmla="*/ 0 h 1934678"/>
              <a:gd name="connsiteX2" fmla="*/ 3108960 w 3108960"/>
              <a:gd name="connsiteY2" fmla="*/ 187702 h 1934678"/>
              <a:gd name="connsiteX3" fmla="*/ 3108960 w 3108960"/>
              <a:gd name="connsiteY3" fmla="*/ 1746976 h 1934678"/>
              <a:gd name="connsiteX4" fmla="*/ 2921258 w 3108960"/>
              <a:gd name="connsiteY4" fmla="*/ 1934678 h 1934678"/>
              <a:gd name="connsiteX5" fmla="*/ 0 w 3108960"/>
              <a:gd name="connsiteY5" fmla="*/ 1934678 h 1934678"/>
              <a:gd name="connsiteX6" fmla="*/ 0 w 3108960"/>
              <a:gd name="connsiteY6" fmla="*/ 0 h 19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934678">
                <a:moveTo>
                  <a:pt x="0" y="0"/>
                </a:moveTo>
                <a:lnTo>
                  <a:pt x="2921258" y="0"/>
                </a:lnTo>
                <a:cubicBezTo>
                  <a:pt x="3024923" y="0"/>
                  <a:pt x="3108960" y="84037"/>
                  <a:pt x="3108960" y="187702"/>
                </a:cubicBezTo>
                <a:lnTo>
                  <a:pt x="3108960" y="1746976"/>
                </a:lnTo>
                <a:cubicBezTo>
                  <a:pt x="3108960" y="1850641"/>
                  <a:pt x="3024923" y="1934678"/>
                  <a:pt x="2921258" y="1934678"/>
                </a:cubicBezTo>
                <a:lnTo>
                  <a:pt x="0" y="1934678"/>
                </a:lnTo>
                <a:lnTo>
                  <a:pt x="0" y="0"/>
                </a:lnTo>
                <a:close/>
              </a:path>
            </a:pathLst>
          </a:custGeom>
          <a:solidFill>
            <a:srgbClr val="F9F0D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为商家实现餐馆后台管理功能，实现订单管理灵活管理、菜单实时变更。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iconfont-1187-868319"/>
          <p:cNvSpPr>
            <a:spLocks noChangeAspect="1"/>
          </p:cNvSpPr>
          <p:nvPr/>
        </p:nvSpPr>
        <p:spPr bwMode="auto">
          <a:xfrm>
            <a:off x="6937195" y="2237768"/>
            <a:ext cx="763016" cy="762383"/>
          </a:xfrm>
          <a:custGeom>
            <a:avLst/>
            <a:gdLst>
              <a:gd name="T0" fmla="*/ 11212 w 12607"/>
              <a:gd name="T1" fmla="*/ 4855 h 12594"/>
              <a:gd name="T2" fmla="*/ 11019 w 12607"/>
              <a:gd name="T3" fmla="*/ 4855 h 12594"/>
              <a:gd name="T4" fmla="*/ 10644 w 12607"/>
              <a:gd name="T5" fmla="*/ 3981 h 12594"/>
              <a:gd name="T6" fmla="*/ 10796 w 12607"/>
              <a:gd name="T7" fmla="*/ 3830 h 12594"/>
              <a:gd name="T8" fmla="*/ 10796 w 12607"/>
              <a:gd name="T9" fmla="*/ 1864 h 12594"/>
              <a:gd name="T10" fmla="*/ 10755 w 12607"/>
              <a:gd name="T11" fmla="*/ 1823 h 12594"/>
              <a:gd name="T12" fmla="*/ 8781 w 12607"/>
              <a:gd name="T13" fmla="*/ 1823 h 12594"/>
              <a:gd name="T14" fmla="*/ 8611 w 12607"/>
              <a:gd name="T15" fmla="*/ 1992 h 12594"/>
              <a:gd name="T16" fmla="*/ 7729 w 12607"/>
              <a:gd name="T17" fmla="*/ 1634 h 12594"/>
              <a:gd name="T18" fmla="*/ 7729 w 12607"/>
              <a:gd name="T19" fmla="*/ 1390 h 12594"/>
              <a:gd name="T20" fmla="*/ 6333 w 12607"/>
              <a:gd name="T21" fmla="*/ 0 h 12594"/>
              <a:gd name="T22" fmla="*/ 6274 w 12607"/>
              <a:gd name="T23" fmla="*/ 0 h 12594"/>
              <a:gd name="T24" fmla="*/ 4878 w 12607"/>
              <a:gd name="T25" fmla="*/ 1390 h 12594"/>
              <a:gd name="T26" fmla="*/ 4878 w 12607"/>
              <a:gd name="T27" fmla="*/ 1652 h 12594"/>
              <a:gd name="T28" fmla="*/ 4033 w 12607"/>
              <a:gd name="T29" fmla="*/ 2003 h 12594"/>
              <a:gd name="T30" fmla="*/ 3852 w 12607"/>
              <a:gd name="T31" fmla="*/ 1823 h 12594"/>
              <a:gd name="T32" fmla="*/ 1878 w 12607"/>
              <a:gd name="T33" fmla="*/ 1823 h 12594"/>
              <a:gd name="T34" fmla="*/ 1837 w 12607"/>
              <a:gd name="T35" fmla="*/ 1864 h 12594"/>
              <a:gd name="T36" fmla="*/ 1837 w 12607"/>
              <a:gd name="T37" fmla="*/ 3830 h 12594"/>
              <a:gd name="T38" fmla="*/ 2012 w 12607"/>
              <a:gd name="T39" fmla="*/ 4004 h 12594"/>
              <a:gd name="T40" fmla="*/ 1650 w 12607"/>
              <a:gd name="T41" fmla="*/ 4855 h 12594"/>
              <a:gd name="T42" fmla="*/ 1396 w 12607"/>
              <a:gd name="T43" fmla="*/ 4855 h 12594"/>
              <a:gd name="T44" fmla="*/ 0 w 12607"/>
              <a:gd name="T45" fmla="*/ 6245 h 12594"/>
              <a:gd name="T46" fmla="*/ 0 w 12607"/>
              <a:gd name="T47" fmla="*/ 6304 h 12594"/>
              <a:gd name="T48" fmla="*/ 1396 w 12607"/>
              <a:gd name="T49" fmla="*/ 7694 h 12594"/>
              <a:gd name="T50" fmla="*/ 1618 w 12607"/>
              <a:gd name="T51" fmla="*/ 7694 h 12594"/>
              <a:gd name="T52" fmla="*/ 1983 w 12607"/>
              <a:gd name="T53" fmla="*/ 8593 h 12594"/>
              <a:gd name="T54" fmla="*/ 1814 w 12607"/>
              <a:gd name="T55" fmla="*/ 8761 h 12594"/>
              <a:gd name="T56" fmla="*/ 1814 w 12607"/>
              <a:gd name="T57" fmla="*/ 10728 h 12594"/>
              <a:gd name="T58" fmla="*/ 1855 w 12607"/>
              <a:gd name="T59" fmla="*/ 10769 h 12594"/>
              <a:gd name="T60" fmla="*/ 3829 w 12607"/>
              <a:gd name="T61" fmla="*/ 10769 h 12594"/>
              <a:gd name="T62" fmla="*/ 3981 w 12607"/>
              <a:gd name="T63" fmla="*/ 10618 h 12594"/>
              <a:gd name="T64" fmla="*/ 4878 w 12607"/>
              <a:gd name="T65" fmla="*/ 10999 h 12594"/>
              <a:gd name="T66" fmla="*/ 4878 w 12607"/>
              <a:gd name="T67" fmla="*/ 11204 h 12594"/>
              <a:gd name="T68" fmla="*/ 6274 w 12607"/>
              <a:gd name="T69" fmla="*/ 12594 h 12594"/>
              <a:gd name="T70" fmla="*/ 6333 w 12607"/>
              <a:gd name="T71" fmla="*/ 12594 h 12594"/>
              <a:gd name="T72" fmla="*/ 7729 w 12607"/>
              <a:gd name="T73" fmla="*/ 11204 h 12594"/>
              <a:gd name="T74" fmla="*/ 7729 w 12607"/>
              <a:gd name="T75" fmla="*/ 11016 h 12594"/>
              <a:gd name="T76" fmla="*/ 8664 w 12607"/>
              <a:gd name="T77" fmla="*/ 10630 h 12594"/>
              <a:gd name="T78" fmla="*/ 8803 w 12607"/>
              <a:gd name="T79" fmla="*/ 10769 h 12594"/>
              <a:gd name="T80" fmla="*/ 10777 w 12607"/>
              <a:gd name="T81" fmla="*/ 10769 h 12594"/>
              <a:gd name="T82" fmla="*/ 10819 w 12607"/>
              <a:gd name="T83" fmla="*/ 10728 h 12594"/>
              <a:gd name="T84" fmla="*/ 10819 w 12607"/>
              <a:gd name="T85" fmla="*/ 8761 h 12594"/>
              <a:gd name="T86" fmla="*/ 10673 w 12607"/>
              <a:gd name="T87" fmla="*/ 8616 h 12594"/>
              <a:gd name="T88" fmla="*/ 11051 w 12607"/>
              <a:gd name="T89" fmla="*/ 7694 h 12594"/>
              <a:gd name="T90" fmla="*/ 11211 w 12607"/>
              <a:gd name="T91" fmla="*/ 7694 h 12594"/>
              <a:gd name="T92" fmla="*/ 12607 w 12607"/>
              <a:gd name="T93" fmla="*/ 6304 h 12594"/>
              <a:gd name="T94" fmla="*/ 12607 w 12607"/>
              <a:gd name="T95" fmla="*/ 6245 h 12594"/>
              <a:gd name="T96" fmla="*/ 11212 w 12607"/>
              <a:gd name="T97" fmla="*/ 4855 h 12594"/>
              <a:gd name="T98" fmla="*/ 6337 w 12607"/>
              <a:gd name="T99" fmla="*/ 8498 h 12594"/>
              <a:gd name="T100" fmla="*/ 4152 w 12607"/>
              <a:gd name="T101" fmla="*/ 6323 h 12594"/>
              <a:gd name="T102" fmla="*/ 6337 w 12607"/>
              <a:gd name="T103" fmla="*/ 4146 h 12594"/>
              <a:gd name="T104" fmla="*/ 8521 w 12607"/>
              <a:gd name="T105" fmla="*/ 6323 h 12594"/>
              <a:gd name="T106" fmla="*/ 6337 w 12607"/>
              <a:gd name="T107" fmla="*/ 8498 h 12594"/>
              <a:gd name="T108" fmla="*/ 6337 w 12607"/>
              <a:gd name="T109" fmla="*/ 8498 h 1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607" h="12594">
                <a:moveTo>
                  <a:pt x="11212" y="4855"/>
                </a:moveTo>
                <a:lnTo>
                  <a:pt x="11019" y="4855"/>
                </a:lnTo>
                <a:cubicBezTo>
                  <a:pt x="10923" y="4550"/>
                  <a:pt x="10796" y="4258"/>
                  <a:pt x="10644" y="3981"/>
                </a:cubicBezTo>
                <a:lnTo>
                  <a:pt x="10796" y="3830"/>
                </a:lnTo>
                <a:cubicBezTo>
                  <a:pt x="11341" y="3287"/>
                  <a:pt x="11341" y="2407"/>
                  <a:pt x="10796" y="1864"/>
                </a:cubicBezTo>
                <a:lnTo>
                  <a:pt x="10755" y="1823"/>
                </a:lnTo>
                <a:cubicBezTo>
                  <a:pt x="10209" y="1279"/>
                  <a:pt x="9326" y="1279"/>
                  <a:pt x="8781" y="1823"/>
                </a:cubicBezTo>
                <a:lnTo>
                  <a:pt x="8611" y="1992"/>
                </a:lnTo>
                <a:cubicBezTo>
                  <a:pt x="8332" y="1846"/>
                  <a:pt x="8037" y="1725"/>
                  <a:pt x="7729" y="1634"/>
                </a:cubicBezTo>
                <a:lnTo>
                  <a:pt x="7729" y="1390"/>
                </a:lnTo>
                <a:cubicBezTo>
                  <a:pt x="7729" y="622"/>
                  <a:pt x="7104" y="0"/>
                  <a:pt x="6333" y="0"/>
                </a:cubicBezTo>
                <a:lnTo>
                  <a:pt x="6274" y="0"/>
                </a:lnTo>
                <a:cubicBezTo>
                  <a:pt x="5503" y="0"/>
                  <a:pt x="4878" y="622"/>
                  <a:pt x="4878" y="1390"/>
                </a:cubicBezTo>
                <a:lnTo>
                  <a:pt x="4878" y="1652"/>
                </a:lnTo>
                <a:cubicBezTo>
                  <a:pt x="4584" y="1742"/>
                  <a:pt x="4301" y="1861"/>
                  <a:pt x="4033" y="2003"/>
                </a:cubicBezTo>
                <a:lnTo>
                  <a:pt x="3852" y="1823"/>
                </a:lnTo>
                <a:cubicBezTo>
                  <a:pt x="3307" y="1280"/>
                  <a:pt x="2423" y="1280"/>
                  <a:pt x="1878" y="1823"/>
                </a:cubicBezTo>
                <a:lnTo>
                  <a:pt x="1837" y="1864"/>
                </a:lnTo>
                <a:cubicBezTo>
                  <a:pt x="1292" y="2407"/>
                  <a:pt x="1292" y="3287"/>
                  <a:pt x="1837" y="3830"/>
                </a:cubicBezTo>
                <a:lnTo>
                  <a:pt x="2012" y="4004"/>
                </a:lnTo>
                <a:cubicBezTo>
                  <a:pt x="1865" y="4274"/>
                  <a:pt x="1743" y="4558"/>
                  <a:pt x="1650" y="4855"/>
                </a:cubicBezTo>
                <a:lnTo>
                  <a:pt x="1396" y="4855"/>
                </a:lnTo>
                <a:cubicBezTo>
                  <a:pt x="625" y="4855"/>
                  <a:pt x="0" y="5478"/>
                  <a:pt x="0" y="6245"/>
                </a:cubicBezTo>
                <a:lnTo>
                  <a:pt x="0" y="6304"/>
                </a:lnTo>
                <a:cubicBezTo>
                  <a:pt x="0" y="7072"/>
                  <a:pt x="625" y="7694"/>
                  <a:pt x="1396" y="7694"/>
                </a:cubicBezTo>
                <a:lnTo>
                  <a:pt x="1618" y="7694"/>
                </a:lnTo>
                <a:cubicBezTo>
                  <a:pt x="1710" y="8008"/>
                  <a:pt x="1833" y="8308"/>
                  <a:pt x="1983" y="8593"/>
                </a:cubicBezTo>
                <a:lnTo>
                  <a:pt x="1814" y="8761"/>
                </a:lnTo>
                <a:cubicBezTo>
                  <a:pt x="1269" y="9304"/>
                  <a:pt x="1269" y="10185"/>
                  <a:pt x="1814" y="10728"/>
                </a:cubicBezTo>
                <a:lnTo>
                  <a:pt x="1855" y="10769"/>
                </a:lnTo>
                <a:cubicBezTo>
                  <a:pt x="2400" y="11312"/>
                  <a:pt x="3284" y="11312"/>
                  <a:pt x="3829" y="10769"/>
                </a:cubicBezTo>
                <a:lnTo>
                  <a:pt x="3981" y="10618"/>
                </a:lnTo>
                <a:cubicBezTo>
                  <a:pt x="4264" y="10773"/>
                  <a:pt x="4564" y="10902"/>
                  <a:pt x="4878" y="10999"/>
                </a:cubicBezTo>
                <a:lnTo>
                  <a:pt x="4878" y="11204"/>
                </a:lnTo>
                <a:cubicBezTo>
                  <a:pt x="4878" y="11972"/>
                  <a:pt x="5503" y="12594"/>
                  <a:pt x="6274" y="12594"/>
                </a:cubicBezTo>
                <a:lnTo>
                  <a:pt x="6333" y="12594"/>
                </a:lnTo>
                <a:cubicBezTo>
                  <a:pt x="7104" y="12594"/>
                  <a:pt x="7729" y="11972"/>
                  <a:pt x="7729" y="11204"/>
                </a:cubicBezTo>
                <a:lnTo>
                  <a:pt x="7729" y="11016"/>
                </a:lnTo>
                <a:cubicBezTo>
                  <a:pt x="8056" y="10920"/>
                  <a:pt x="8368" y="10788"/>
                  <a:pt x="8664" y="10630"/>
                </a:cubicBezTo>
                <a:lnTo>
                  <a:pt x="8803" y="10769"/>
                </a:lnTo>
                <a:cubicBezTo>
                  <a:pt x="9348" y="11312"/>
                  <a:pt x="10233" y="11312"/>
                  <a:pt x="10777" y="10769"/>
                </a:cubicBezTo>
                <a:lnTo>
                  <a:pt x="10819" y="10728"/>
                </a:lnTo>
                <a:cubicBezTo>
                  <a:pt x="11364" y="10185"/>
                  <a:pt x="11364" y="9304"/>
                  <a:pt x="10819" y="8761"/>
                </a:cubicBezTo>
                <a:lnTo>
                  <a:pt x="10673" y="8616"/>
                </a:lnTo>
                <a:cubicBezTo>
                  <a:pt x="10828" y="8324"/>
                  <a:pt x="10956" y="8017"/>
                  <a:pt x="11051" y="7694"/>
                </a:cubicBezTo>
                <a:lnTo>
                  <a:pt x="11211" y="7694"/>
                </a:lnTo>
                <a:cubicBezTo>
                  <a:pt x="11982" y="7694"/>
                  <a:pt x="12607" y="7071"/>
                  <a:pt x="12607" y="6304"/>
                </a:cubicBezTo>
                <a:lnTo>
                  <a:pt x="12607" y="6245"/>
                </a:lnTo>
                <a:cubicBezTo>
                  <a:pt x="12607" y="5477"/>
                  <a:pt x="11982" y="4855"/>
                  <a:pt x="11212" y="4855"/>
                </a:cubicBezTo>
                <a:close/>
                <a:moveTo>
                  <a:pt x="6337" y="8498"/>
                </a:moveTo>
                <a:cubicBezTo>
                  <a:pt x="5130" y="8498"/>
                  <a:pt x="4152" y="7524"/>
                  <a:pt x="4152" y="6323"/>
                </a:cubicBezTo>
                <a:cubicBezTo>
                  <a:pt x="4152" y="5120"/>
                  <a:pt x="5130" y="4146"/>
                  <a:pt x="6337" y="4146"/>
                </a:cubicBezTo>
                <a:cubicBezTo>
                  <a:pt x="7544" y="4146"/>
                  <a:pt x="8521" y="5120"/>
                  <a:pt x="8521" y="6323"/>
                </a:cubicBezTo>
                <a:cubicBezTo>
                  <a:pt x="8521" y="7524"/>
                  <a:pt x="7544" y="8498"/>
                  <a:pt x="6337" y="8498"/>
                </a:cubicBezTo>
                <a:close/>
                <a:moveTo>
                  <a:pt x="6337" y="8498"/>
                </a:move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2" name="iconfont-1191-866883"/>
          <p:cNvSpPr>
            <a:spLocks noChangeAspect="1"/>
          </p:cNvSpPr>
          <p:nvPr/>
        </p:nvSpPr>
        <p:spPr bwMode="auto">
          <a:xfrm>
            <a:off x="1396261" y="4559930"/>
            <a:ext cx="743327" cy="735656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3" name="iconfont-1187-868307"/>
          <p:cNvSpPr>
            <a:spLocks noChangeAspect="1"/>
          </p:cNvSpPr>
          <p:nvPr/>
        </p:nvSpPr>
        <p:spPr bwMode="auto">
          <a:xfrm>
            <a:off x="6965425" y="4583145"/>
            <a:ext cx="705169" cy="690311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47651" cy="6314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24400" cy="57655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2" y="383487"/>
            <a:ext cx="7712108" cy="64745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28369" t="26724"/>
          <a:stretch>
            <a:fillRect/>
          </a:stretch>
        </p:blipFill>
        <p:spPr>
          <a:xfrm>
            <a:off x="7979343" y="2721751"/>
            <a:ext cx="4212657" cy="413624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"/>
            <a:ext cx="3579063" cy="33011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386119" y="2233130"/>
            <a:ext cx="577670" cy="577670"/>
          </a:xfrm>
          <a:prstGeom prst="ellipse">
            <a:avLst/>
          </a:prstGeom>
          <a:solidFill>
            <a:srgbClr val="49A8B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49831" y="3206358"/>
            <a:ext cx="4109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9A8B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System function overview and </a:t>
            </a:r>
            <a:r>
              <a:rPr lang="en-US" altLang="zh-CN" sz="160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structure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9A8B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4231" y="3599007"/>
            <a:ext cx="6570401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49A8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050" dirty="0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7367" y="2360162"/>
            <a:ext cx="657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系统功能概述和架构</a:t>
            </a:r>
            <a:endParaRPr lang="zh-CN" altLang="en-US" sz="48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80938" y="4359472"/>
            <a:ext cx="1854863" cy="339406"/>
          </a:xfrm>
          <a:prstGeom prst="roundRect">
            <a:avLst>
              <a:gd name="adj" fmla="val 50000"/>
            </a:avLst>
          </a:prstGeom>
          <a:solidFill>
            <a:srgbClr val="49A8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A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9099" y="4377259"/>
            <a:ext cx="1399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PART.02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5282118" cy="447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系统功能概述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278" y="1196501"/>
            <a:ext cx="11763981" cy="445008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marL="548640" indent="-548640" algn="just">
              <a:lnSpc>
                <a:spcPct val="155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4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用户模块</a:t>
            </a:r>
            <a:endParaRPr lang="zh-CN" altLang="zh-CN" sz="2400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用户注册账户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-&gt;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注册时需要保证两次输入的密码一致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用户登录</a:t>
            </a:r>
            <a:endParaRPr lang="zh-CN" altLang="zh-CN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用户修改信息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用户修改密码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用户查看当前餐厅菜单 --&gt;点单下单 --&gt; 选择数量 --&gt;购物车预览（金额预计算）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用户查看当前账户订单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用户退单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用户评价未平均订单（模态框实实现）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用户查看历史订单与当前订单详情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用户退出登录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l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l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5282118" cy="447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系统功能概述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7692" y="1223882"/>
            <a:ext cx="11934959" cy="475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2400" b="1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kern="1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商家模块</a:t>
            </a:r>
            <a:endParaRPr lang="en-US" sz="2400" b="1" kern="100" dirty="0"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1.商家登录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2.查看当前店铺所有菜品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2.商家查看订单更改订单状态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(1)接单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(2)配送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(3)完单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3.商家查看当前店铺所有订单状态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4.上传菜品  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5.更改菜品信息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系统管理员模块</a:t>
            </a:r>
            <a:endParaRPr lang="zh-CN" altLang="zh-CN" sz="2400" b="1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管理用户账号（添加、删除、修改）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删除订单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查看所有订单和反馈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-3"/>
            <a:ext cx="5282118" cy="447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"/>
            <a:ext cx="2747879" cy="26741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62298" y="1480917"/>
            <a:ext cx="5829701" cy="53770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692" y="400454"/>
            <a:ext cx="2448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49A8B5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系统功能概述</a:t>
            </a:r>
            <a:endParaRPr lang="zh-CN" altLang="en-US" sz="2600" dirty="0">
              <a:solidFill>
                <a:srgbClr val="49A8B5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278" y="1196501"/>
            <a:ext cx="11763981" cy="92202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indent="0" algn="l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数据库设计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l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数据库设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1198880"/>
            <a:ext cx="2032000" cy="283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7840" y="4337050"/>
            <a:ext cx="99294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小组分工：</a:t>
            </a:r>
            <a:endParaRPr lang="zh-CN" altLang="en-US"/>
          </a:p>
          <a:p>
            <a:r>
              <a:rPr lang="zh-CN" altLang="en-US"/>
              <a:t>云天泽：完成项目接口及连接前后端</a:t>
            </a:r>
            <a:endParaRPr lang="zh-CN" altLang="en-US"/>
          </a:p>
          <a:p>
            <a:r>
              <a:rPr lang="zh-CN" altLang="en-US"/>
              <a:t>王钰龙：数据库设计，项目框架及接口设计</a:t>
            </a:r>
            <a:endParaRPr lang="zh-CN" altLang="en-US"/>
          </a:p>
          <a:p>
            <a:r>
              <a:rPr lang="zh-CN" altLang="en-US"/>
              <a:t>姜佳伟：资源查找，前端页面设计</a:t>
            </a:r>
            <a:endParaRPr lang="zh-CN" altLang="en-US"/>
          </a:p>
          <a:p>
            <a:r>
              <a:rPr lang="zh-CN" altLang="en-US"/>
              <a:t>张利鹏：PPT编写，项目文档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10.xml><?xml version="1.0" encoding="utf-8"?>
<p:tagLst xmlns:p="http://schemas.openxmlformats.org/presentationml/2006/main">
  <p:tag name="KSO_WM_DIAGRAM_VIRTUALLY_FRAME" val="{&quot;height&quot;:280.50732283464566,&quot;left&quot;:334.6716535433071,&quot;top&quot;:159.31181102362206,&quot;width&quot;:554.8556692913387}"/>
</p:tagLst>
</file>

<file path=ppt/tags/tag11.xml><?xml version="1.0" encoding="utf-8"?>
<p:tagLst xmlns:p="http://schemas.openxmlformats.org/presentationml/2006/main">
  <p:tag name="KSO_WM_DIAGRAM_VIRTUALLY_FRAME" val="{&quot;height&quot;:280.50732283464566,&quot;left&quot;:334.6716535433071,&quot;top&quot;:159.31181102362206,&quot;width&quot;:554.8556692913387}"/>
</p:tagLst>
</file>

<file path=ppt/tags/tag12.xml><?xml version="1.0" encoding="utf-8"?>
<p:tagLst xmlns:p="http://schemas.openxmlformats.org/presentationml/2006/main">
  <p:tag name="KSO_WM_DIAGRAM_VIRTUALLY_FRAME" val="{&quot;height&quot;:280.50732283464566,&quot;left&quot;:334.6716535433071,&quot;top&quot;:159.31181102362206,&quot;width&quot;:554.8556692913387}"/>
</p:tagLst>
</file>

<file path=ppt/tags/tag13.xml><?xml version="1.0" encoding="utf-8"?>
<p:tagLst xmlns:p="http://schemas.openxmlformats.org/presentationml/2006/main">
  <p:tag name="commondata" val="eyJoZGlkIjoiZmI1MWY3ZGFjOGQxY2ZlNDdhM2YxOWY5ZjkyODU4MTAifQ=="/>
</p:tagLst>
</file>

<file path=ppt/tags/tag2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3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4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5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6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7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8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ags/tag9.xml><?xml version="1.0" encoding="utf-8"?>
<p:tagLst xmlns:p="http://schemas.openxmlformats.org/presentationml/2006/main">
  <p:tag name="KSO_WM_DIAGRAM_VIRTUALLY_FRAME" val="{&quot;height&quot;:297.93755905511813,&quot;left&quot;:61.819606299212595,&quot;top&quot;:146.90220472440947,&quot;width&quot;:801.346929133858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2411</Words>
  <Application>WPS 演示</Application>
  <PresentationFormat>宽屏</PresentationFormat>
  <Paragraphs>278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汉仪瑞意宋W</vt:lpstr>
      <vt:lpstr>微软雅黑</vt:lpstr>
      <vt:lpstr>Arial Black</vt:lpstr>
      <vt:lpstr>Times New Roman</vt:lpstr>
      <vt:lpstr>Calibri</vt:lpstr>
      <vt:lpstr>inpin heiti</vt:lpstr>
      <vt:lpstr>等线</vt:lpstr>
      <vt:lpstr>黑体</vt:lpstr>
      <vt:lpstr>Symbol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功成名就</cp:lastModifiedBy>
  <cp:revision>45</cp:revision>
  <dcterms:created xsi:type="dcterms:W3CDTF">2024-07-01T03:35:00Z</dcterms:created>
  <dcterms:modified xsi:type="dcterms:W3CDTF">2024-07-13T09:19:16Z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AA257F3CB5AD49328A01C275A4B9B3C6_12</vt:lpwstr>
  </property>
  <property fmtid="{D5CDD505-2E9C-101B-9397-08002B2CF9AE}" pid="3" name="KSOProductBuildVer">
    <vt:lpwstr>2052-12.1.0.17147</vt:lpwstr>
  </property>
</Properties>
</file>